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www.cmu.edu/ddmlab" TargetMode="External" /><Relationship Id="rId3" Type="http://schemas.openxmlformats.org/officeDocument/2006/relationships/hyperlink" Target="https://github.com/DDM-Lab/SpeedyIBL" TargetMode="External" /><Relationship Id="rId4" Type="http://schemas.openxmlformats.org/officeDocument/2006/relationships/hyperlink" Target="https://www.cmu.edu/dietrich/sds/ddmlab/downloads.html#py-ibl" TargetMode="Externa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4324/9781315805696" TargetMode="External" /><Relationship Id="rId3" Type="http://schemas.openxmlformats.org/officeDocument/2006/relationships/hyperlink" Target="https://doi.org/10.1016/0010-0277(94)90018-3" TargetMode="External" /><Relationship Id="rId4" Type="http://schemas.openxmlformats.org/officeDocument/2006/relationships/hyperlink" Target="https://doi.org/10.1207/s15516709cog2704_2" TargetMode="External" /><Relationship Id="rId5" Type="http://schemas.openxmlformats.org/officeDocument/2006/relationships/hyperlink" Target="https://doi.org/10.3758/s13428-022-01848-x" TargetMode="Externa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webp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1_Introduction_SpeedyIBL.ipynb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colab.research.google.com/" TargetMode="External" /><Relationship Id="rId3" Type="http://schemas.openxmlformats.org/officeDocument/2006/relationships/image" Target="../media/image1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2_Exercise_BinaryChoice.ipynb" TargetMode="Externa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sytoolkit.org/experiment-library/igt.html" TargetMode="Externa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main/03_Exercise_IowaGambling.ipynb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4_Solution_IowaGambling.ipynb" TargetMode="Externa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Applications of Instance-Based Learning Theory: Using the SpeedyIBL Library to Construct Computational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CLIHC 2023, Puebla, Mexico</a:t>
            </a:r>
            <a:br/>
            <a:br/>
            <a:r>
              <a:rPr/>
              <a:t>Erin H. Bugbee</a:t>
            </a:r>
            <a:br/>
            <a:r>
              <a:rPr/>
              <a:t>Thuy Ngoc Nguyen</a:t>
            </a:r>
            <a:br/>
            <a:r>
              <a:rPr/>
              <a:t>Cleotilde Gonzalez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Should Machines Learn?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Ms. Pacman from GymAI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Call Ms.Pacman environment using gym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gym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env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gym.make(</a:t>
            </a:r>
            <a:r>
              <a:rPr>
                <a:solidFill>
                  <a:srgbClr val="20794D"/>
                </a:solidFill>
                <a:latin typeface="Courier"/>
              </a:rPr>
              <a:t>'MsPacman-v0'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Discussion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would be happy to hear your feedback on this workshop. What worked well, and what could we improve upon?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Sponsors:</a:t>
            </a:r>
          </a:p>
        </p:txBody>
      </p:sp>
      <p:pic>
        <p:nvPicPr>
          <p:cNvPr descr="images/sponso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92300"/>
            <a:ext cx="5105400" cy="100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DDMLab Website: </a:t>
            </a:r>
            <a:r>
              <a:rPr>
                <a:hlinkClick r:id="rId2"/>
              </a:rPr>
              <a:t>www.cmu.edu/ddmlab</a:t>
            </a:r>
          </a:p>
          <a:p>
            <a:pPr lvl="0" indent="0" marL="0">
              <a:buNone/>
            </a:pPr>
            <a:r>
              <a:rPr/>
              <a:t>Interested in building IBL models?</a:t>
            </a:r>
          </a:p>
          <a:p>
            <a:pPr lvl="0"/>
            <a:r>
              <a:rPr/>
              <a:t>SpeedyIBL: </a:t>
            </a:r>
            <a:r>
              <a:rPr>
                <a:hlinkClick r:id="rId3"/>
              </a:rPr>
              <a:t>github.com/DDM-Lab/SpeedyIBL</a:t>
            </a:r>
          </a:p>
          <a:p>
            <a:pPr lvl="0"/>
            <a:r>
              <a:rPr/>
              <a:t>PyIBL: </a:t>
            </a:r>
            <a:r>
              <a:rPr>
                <a:hlinkClick r:id="rId4"/>
              </a:rPr>
              <a:t>www.cmu.edu/dietrich/sds/ddmlab/downloads.html#py-ibl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Anderson, J. R., &amp; Lebiere, C. J. (1998). </a:t>
            </a:r>
            <a:r>
              <a:rPr i="1"/>
              <a:t>The Atomic Components of Thought</a:t>
            </a:r>
            <a:r>
              <a:rPr/>
              <a:t> (0th ed.). Psychology Press. </a:t>
            </a:r>
            <a:r>
              <a:rPr>
                <a:hlinkClick r:id="rId2"/>
              </a:rPr>
              <a:t>https://doi.org/10.4324/9781315805696</a:t>
            </a:r>
          </a:p>
          <a:p>
            <a:pPr lvl="0" indent="0" marL="0">
              <a:buNone/>
            </a:pPr>
            <a:r>
              <a:rPr/>
              <a:t>Bechara, A., Damasio, A. R., Damasio, H., &amp; Anderson, S. W. (1994). Insensitivity to future consequences following damage to human prefrontal cortex. </a:t>
            </a:r>
            <a:r>
              <a:rPr i="1"/>
              <a:t>Cognition</a:t>
            </a:r>
            <a:r>
              <a:rPr/>
              <a:t>, </a:t>
            </a:r>
            <a:r>
              <a:rPr i="1"/>
              <a:t>50</a:t>
            </a:r>
            <a:r>
              <a:rPr/>
              <a:t>(1-3), 7–15. </a:t>
            </a:r>
            <a:r>
              <a:rPr>
                <a:hlinkClick r:id="rId3"/>
              </a:rPr>
              <a:t>https://doi.org/10.1016/0010-0277(94)90018-3</a:t>
            </a:r>
          </a:p>
          <a:p>
            <a:pPr lvl="0" indent="0" marL="0">
              <a:buNone/>
            </a:pPr>
            <a:r>
              <a:rPr/>
              <a:t>Gonzalez, C., Lerch, J. F., &amp; Lebiere, C. (2003). Instance-based learning in dynamic decision making. </a:t>
            </a:r>
            <a:r>
              <a:rPr i="1"/>
              <a:t>Cognitive Science</a:t>
            </a:r>
            <a:r>
              <a:rPr/>
              <a:t>, </a:t>
            </a:r>
            <a:r>
              <a:rPr i="1"/>
              <a:t>27</a:t>
            </a:r>
            <a:r>
              <a:rPr/>
              <a:t>(4), 591–635. </a:t>
            </a:r>
            <a:r>
              <a:rPr>
                <a:hlinkClick r:id="rId4"/>
              </a:rPr>
              <a:t>https://doi.org/10.1207/s15516709cog2704_2</a:t>
            </a:r>
          </a:p>
          <a:p>
            <a:pPr lvl="0" indent="0" marL="0">
              <a:buNone/>
            </a:pPr>
            <a:r>
              <a:rPr/>
              <a:t>Hertwig, R., Barron, G., Weber, E. U., &amp; Erev, I. (2004). </a:t>
            </a:r>
            <a:r>
              <a:rPr i="1"/>
              <a:t>Decisions from Experience and the Effect of Rare Events in Risky Choice</a:t>
            </a:r>
            <a:r>
              <a:rPr/>
              <a:t>. </a:t>
            </a:r>
            <a:r>
              <a:rPr i="1"/>
              <a:t>15</a:t>
            </a:r>
            <a:r>
              <a:rPr/>
              <a:t>(8), 6.</a:t>
            </a:r>
          </a:p>
          <a:p>
            <a:pPr lvl="0" indent="0" marL="0">
              <a:buNone/>
            </a:pPr>
            <a:r>
              <a:rPr/>
              <a:t>Nguyen, T. N., Phan, D. N., &amp; Gonzalez, C. (2022). SpeedyIBL: A comprehensive, precise, and fast implementation of instance-based learning theory. </a:t>
            </a:r>
            <a:r>
              <a:rPr i="1"/>
              <a:t>Behavior Research Methods</a:t>
            </a:r>
            <a:r>
              <a:rPr/>
              <a:t>. </a:t>
            </a:r>
            <a:r>
              <a:rPr>
                <a:hlinkClick r:id="rId5"/>
              </a:rPr>
              <a:t>https://doi.org/10.3758/s13428-022-01848-x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Herbert-A-Simon.jp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Herbert A. Simon, 1983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Artificial intelligence has two goals.</a:t>
            </a:r>
          </a:p>
          <a:p>
            <a:pPr lvl="0" indent="0" marL="0">
              <a:buNone/>
            </a:pPr>
            <a:r>
              <a:rPr i="1"/>
              <a:t>First, AI is directed toward getting computers to be smart and do smart things so that human beings don’t have to do them.</a:t>
            </a:r>
          </a:p>
          <a:p>
            <a:pPr lvl="0" indent="0" marL="0">
              <a:buNone/>
            </a:pPr>
            <a:r>
              <a:rPr i="1"/>
              <a:t>And second, AI (sometimes called cognitive simulation, or information processing psychology) is also directed at using computers to simulate human beings, so that we can </a:t>
            </a:r>
            <a:r>
              <a:rPr b="1" i="1"/>
              <a:t>find out how humans work and perhaps can help them to be a little better in their work.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Cognitive AI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rai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4038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Cognitively-plausible algorithms that emulate human decision making</a:t>
            </a:r>
          </a:p>
          <a:p>
            <a:pPr lvl="0"/>
            <a:r>
              <a:rPr/>
              <a:t>Based on cognitive theory: explain how humans make dynamic decisions, including the prediction of cognitive biases and errors in the absence of data</a:t>
            </a:r>
          </a:p>
          <a:p>
            <a:pPr lvl="0"/>
            <a:r>
              <a:rPr/>
              <a:t>Dynamic actionable models: able to learn and adapt to changes independently to predict human decisions</a:t>
            </a:r>
          </a:p>
          <a:p>
            <a:pPr lvl="0"/>
            <a:r>
              <a:rPr/>
              <a:t>Can represent human experience and be synchronized with human actions</a:t>
            </a:r>
          </a:p>
          <a:p>
            <a:pPr lvl="0"/>
            <a:r>
              <a:rPr/>
              <a:t>Can become collaborators with humans in teams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Building Human-Like Artificial Agents using IBLT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BLT_cy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193800"/>
            <a:ext cx="7531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Demonstrate that IBLT is a GENERAL theory of Dynamic Decision Making and can replicate human decisions from experience (DfE)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Using Microworlds in Laboratory Experiments to Study DDM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microworl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193800"/>
            <a:ext cx="537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Approach: Cognitive Architectures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Allen Newell, 1990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Unified Theories of Cognition</a:t>
            </a:r>
          </a:p>
          <a:p>
            <a:pPr lvl="0" indent="0" marL="0">
              <a:buNone/>
            </a:pPr>
            <a:r>
              <a:rPr/>
              <a:t>A single system (mind) produces all aspects of human behavior</a:t>
            </a:r>
          </a:p>
          <a:p>
            <a:pPr lvl="0"/>
            <a:r>
              <a:rPr/>
              <a:t>Representation of cognitive steps in performing a task</a:t>
            </a:r>
          </a:p>
          <a:p>
            <a:pPr lvl="0"/>
            <a:r>
              <a:rPr/>
              <a:t>Explain how all the components of the mind worked to produce coherent cognition.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ACT-R: A unified theory of cognition (Anderson &amp; Lebiere, 1998)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  <p:pic>
        <p:nvPicPr>
          <p:cNvPr descr="images/ACT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14500"/>
            <a:ext cx="4038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IBLT: Cognitive Algorithm for Dynamic Decision Making (Gonzalez et al., 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Decisions are made by </a:t>
            </a:r>
            <a:r>
              <a:rPr b="1"/>
              <a:t>recognizing</a:t>
            </a:r>
            <a:r>
              <a:rPr/>
              <a:t> </a:t>
            </a:r>
            <a:r>
              <a:rPr b="1"/>
              <a:t>similar</a:t>
            </a:r>
            <a:r>
              <a:rPr/>
              <a:t> situations in decisions made in the past</a:t>
            </a:r>
          </a:p>
          <a:p>
            <a:pPr lvl="0"/>
            <a:r>
              <a:rPr b="1"/>
              <a:t>Evaluating</a:t>
            </a:r>
            <a:r>
              <a:rPr/>
              <a:t> new actions according to the utility of past decisions</a:t>
            </a:r>
          </a:p>
          <a:p>
            <a:pPr lvl="0"/>
            <a:r>
              <a:rPr/>
              <a:t>Mentally </a:t>
            </a:r>
            <a:r>
              <a:rPr b="1"/>
              <a:t>exploring</a:t>
            </a:r>
            <a:r>
              <a:rPr/>
              <a:t> the value of the alternatives sequentially</a:t>
            </a:r>
          </a:p>
          <a:p>
            <a:pPr lvl="0"/>
            <a:r>
              <a:rPr b="1"/>
              <a:t>Executing a choice</a:t>
            </a:r>
            <a:r>
              <a:rPr/>
              <a:t> that has the maximum “expected utility”</a:t>
            </a:r>
          </a:p>
          <a:p>
            <a:pPr lvl="0"/>
            <a:r>
              <a:rPr/>
              <a:t>Re-evaluating the utility of past decisions based on </a:t>
            </a:r>
            <a:r>
              <a:rPr b="1"/>
              <a:t>feedback</a:t>
            </a:r>
            <a:r>
              <a:rPr/>
              <a:t> from environment</a:t>
            </a:r>
          </a:p>
        </p:txBody>
      </p:sp>
      <p:pic>
        <p:nvPicPr>
          <p:cNvPr descr="images/IBL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39900"/>
            <a:ext cx="40386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Representation of Decisions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Decisions are stored over-time in memory (</a:t>
            </a:r>
            <a:r>
              <a:rPr b="1"/>
              <a:t>Instances</a:t>
            </a:r>
            <a:r>
              <a:rPr/>
              <a:t>) consisting of </a:t>
            </a:r>
            <a:r>
              <a:rPr b="1"/>
              <a:t>Contextual features, Action, Outcome (Utility)</a:t>
            </a:r>
          </a:p>
          <a:p>
            <a:pPr lvl="0"/>
            <a:r>
              <a:rPr/>
              <a:t>For each potential Action i</a:t>
            </a:r>
            <a:r>
              <a:rPr b="1"/>
              <a:t>nstances are Blended</a:t>
            </a:r>
            <a:r>
              <a:rPr/>
              <a:t> accounting for similarity, to create an </a:t>
            </a:r>
            <a:r>
              <a:rPr b="1"/>
              <a:t>expected utility</a:t>
            </a:r>
          </a:p>
          <a:p>
            <a:pPr lvl="0"/>
            <a:r>
              <a:rPr/>
              <a:t>The Action with the </a:t>
            </a:r>
            <a:r>
              <a:rPr b="1"/>
              <a:t>highest Blended Value</a:t>
            </a:r>
            <a:r>
              <a:rPr/>
              <a:t> is executed, and new instances are created.</a:t>
            </a:r>
          </a:p>
          <a:p>
            <a:pPr lvl="0"/>
            <a:r>
              <a:rPr/>
              <a:t>The </a:t>
            </a:r>
            <a:r>
              <a:rPr b="1"/>
              <a:t>Blended Value is updated</a:t>
            </a:r>
            <a:r>
              <a:rPr/>
              <a:t> with an experienced outcome through </a:t>
            </a:r>
            <a:r>
              <a:rPr b="1"/>
              <a:t>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 Mathematical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instance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choice option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time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j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feature</m:t>
                    </m:r>
                  </m:oMath>
                </a14:m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Functions and Parameters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ξ</m:t>
                        </m:r>
                      </m:e>
                      <m:sub>
                        <m:r>
                          <m:t>i</m:t>
                        </m:r>
                        <m:sSub>
                          <m:e>
                            <m:r>
                              <m:t>k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Draw from distribution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α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Mismatch Penalty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Noise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δ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Decay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τ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Temperature</m:t>
                    </m:r>
                  </m:oMath>
                </a14:m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 Mathematical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ACT-R’s Activation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Λ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ln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bHide m:val="0"/>
                              <m:supHide m:val="1"/>
                            </m:naryPr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′</m:t>
                              </m:r>
                              <m:r>
                                <m:rPr>
                                  <m:sty m:val="p"/>
                                </m:rPr>
                                <m:t>∈</m:t>
                              </m:r>
                              <m:sSub>
                                <m:e>
                                  <m:r>
                                    <m:t>T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  <m:sSub>
                                    <m:e>
                                      <m:r>
                                        <m:t>k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t>t</m:t>
                                  </m:r>
                                </m:sub>
                              </m:sSub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d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α</m:t>
                      </m:r>
                      <m:r>
                        <m:rPr>
                          <m:sty m:val="p"/>
                        </m:rPr>
                        <m:t>∑</m:t>
                      </m:r>
                      <m:r>
                        <m:t>j</m:t>
                      </m:r>
                      <m:r>
                        <m:t>S</m:t>
                      </m:r>
                      <m:r>
                        <m:t>i</m:t>
                      </m:r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j</m:t>
                          </m:r>
                        </m:sub>
                      </m:sSub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Sup>
                            <m:e>
                              <m:r>
                                <m:t>f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  <m:sup>
                              <m:r>
                                <m:t>k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,</m:t>
                          </m:r>
                          <m:sSubSup>
                            <m:e>
                              <m:r>
                                <m:t>f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  <m:sup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ln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r>
                                <m:t>ξ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ξ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Probability of Retrieval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P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p>
                            <m:e>
                              <m:r>
                                <m:t>e</m:t>
                              </m:r>
                            </m:e>
                            <m:sup>
                              <m:sSub>
                                <m:e>
                                  <m:r>
                                    <m:t>Λ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  <m:sSub>
                                    <m:e>
                                      <m:r>
                                        <m:t>k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t>t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τ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0"/>
                              <m:supHide m:val="0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k</m:t>
                                  </m:r>
                                  <m:r>
                                    <m:t>t</m:t>
                                  </m:r>
                                </m:sub>
                              </m:sSub>
                            </m:sup>
                            <m:e>
                              <m:sSup>
                                <m:e>
                                  <m:r>
                                    <m:t>e</m:t>
                                  </m:r>
                                </m:e>
                                <m:sup>
                                  <m:sSub>
                                    <m:e>
                                      <m:r>
                                        <m:t>Λ</m:t>
                                      </m:r>
                                    </m:e>
                                    <m:sub>
                                      <m:r>
                                        <m:t>j</m:t>
                                      </m:r>
                                      <m:sSub>
                                        <m:e>
                                          <m: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  <m:r>
                                        <m:t>t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/</m:t>
                                  </m:r>
                                  <m:r>
                                    <m:t>τ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Blended Value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V</m:t>
                          </m:r>
                        </m:e>
                        <m:sub>
                          <m:r>
                            <m:t>k</m:t>
                          </m:r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sSub>
                            <m:e>
                              <m:r>
                                <m:t>n</m:t>
                              </m:r>
                            </m:e>
                            <m:sub>
                              <m:r>
                                <m:t>k</m:t>
                              </m:r>
                              <m:r>
                                <m:t>t</m:t>
                              </m:r>
                            </m:sub>
                          </m:sSub>
                        </m:sup>
                        <m:e>
                          <m:sSub>
                            <m:e>
                              <m:r>
                                <m:t>P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Action Selection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a</m:t>
                          </m:r>
                        </m:e>
                        <m:sub>
                          <m: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∈</m:t>
                          </m:r>
                          <m:r>
                            <m:t>A</m:t>
                          </m:r>
                        </m:lim>
                      </m:limLow>
                      <m:sSub>
                        <m:e>
                          <m:r>
                            <m:t>V</m:t>
                          </m:r>
                        </m:e>
                        <m:sub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s</m:t>
                                  </m:r>
                                </m:e>
                                <m:sub>
                                  <m:r>
                                    <m:t>l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the SpeedyIBL Library with a Binary Choice Task Example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SpeedyIBL Library (Nguyen et al., 2022)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 to Instance-Based Learning Theory</a:t>
            </a:r>
          </a:p>
          <a:p>
            <a:pPr lvl="0" indent="-342900" marL="342900">
              <a:buAutoNum type="arabicPeriod"/>
            </a:pPr>
            <a:r>
              <a:rPr/>
              <a:t>Introduction to the SpeedyIBL Library with a Binary Choice Task Example</a:t>
            </a:r>
          </a:p>
          <a:p>
            <a:pPr lvl="0" indent="-342900" marL="342900">
              <a:buAutoNum type="arabicPeriod"/>
            </a:pPr>
            <a:r>
              <a:rPr/>
              <a:t>Building an IBL Model for the Iowa Gambling Task</a:t>
            </a:r>
          </a:p>
          <a:p>
            <a:pPr lvl="0" indent="-342900" marL="342900">
              <a:buAutoNum type="arabicPeriod"/>
            </a:pPr>
            <a:r>
              <a:rPr/>
              <a:t>Conclusion and Additional Applications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peedyIB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 open-source, efficient library facilitates the implementation of models based on IBLT mechanisms</a:t>
            </a:r>
          </a:p>
          <a:p>
            <a:pPr lvl="0"/>
            <a:r>
              <a:rPr/>
              <a:t>Demonstrate how to use SpeedyIBL to handle a diverse taxonomy of individual and multiagent decision-making tasks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Demonstrations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emonstrations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4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01_Introduction_SpeedyIBL.ipynb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Installing SpeedyIBL Library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Using online Jupyter Notebook such as </a:t>
            </a:r>
            <a:r>
              <a:rPr b="1">
                <a:hlinkClick r:id="rId2"/>
              </a:rPr>
              <a:t>Google Colab</a:t>
            </a:r>
            <a:r>
              <a:rPr b="1"/>
              <a:t>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</a:t>
            </a:r>
          </a:p>
        </p:txBody>
      </p:sp>
      <p:pic>
        <p:nvPicPr>
          <p:cNvPr descr="images/instal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828800"/>
            <a:ext cx="5105400" cy="114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Installing SpeedyIBL Library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Running locally:</a:t>
            </a:r>
          </a:p>
          <a:p>
            <a:pPr lvl="0"/>
            <a:r>
              <a:rPr/>
              <a:t>Must have Python 3 installed</a:t>
            </a:r>
          </a:p>
          <a:p>
            <a:pPr lvl="0"/>
            <a:r>
              <a:rPr/>
              <a:t>(suggestion) Create a virtual Python Environment by running the following commands in your shell.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Use venv module by entering the following commands in your shell: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python3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m venv env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source env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bin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activate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 use conda commands (with Miniconda/Anaconda installed):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conda create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n myenv python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3.9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conda activate myenv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    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Instance-Based Learning Theory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IBL Agent with SpeedyIBL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Import the class </a:t>
            </a:r>
            <a:r>
              <a:rPr>
                <a:latin typeface="Courier"/>
              </a:rPr>
              <a:t>Agent</a:t>
            </a:r>
            <a:r>
              <a:rPr/>
              <a:t> from </a:t>
            </a:r>
            <a:r>
              <a:rPr>
                <a:latin typeface="Courier"/>
              </a:rPr>
              <a:t>speedyibl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from</a:t>
            </a:r>
            <a:r>
              <a:rPr>
                <a:solidFill>
                  <a:srgbClr val="003B4F"/>
                </a:solidFill>
                <a:latin typeface="Courier"/>
              </a:rPr>
              <a:t> speedyibl </a:t>
            </a: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Agent</a:t>
            </a:r>
          </a:p>
        </p:txBody>
      </p:sp>
      <p:pic>
        <p:nvPicPr>
          <p:cNvPr descr="images/ag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06500"/>
            <a:ext cx="51054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Attributes (properties) of the class </a:t>
            </a:r>
            <a:r>
              <a:rPr>
                <a:latin typeface="Courier"/>
              </a:rPr>
              <a:t>Agent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93900"/>
            <a:ext cx="8229600" cy="179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view the list of attributes: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help(Agent.</a:t>
            </a:r>
            <a:r>
              <a:rPr>
                <a:solidFill>
                  <a:srgbClr val="4758AB"/>
                </a:solidFill>
                <a:latin typeface="Courier"/>
              </a:rPr>
              <a:t>__init__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Help on function __init__ in module speedyibl.speedyibl:
__init__(self, default_utility=0.1, noise=0.25, decay=0.5, mismatchPenalty=None, outcome=True, lendeque=250000)
    Initialize self.  See help(type(self)) for accurate signature.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Functions (methods) of the class </a:t>
            </a:r>
            <a:r>
              <a:rPr>
                <a:latin typeface="Courier"/>
              </a:rPr>
              <a:t>Agent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unc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93800"/>
            <a:ext cx="82296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display the list of methods: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dir(Agent)</a:t>
            </a:r>
          </a:p>
          <a:p>
            <a:pPr lvl="0" indent="0">
              <a:buNone/>
            </a:pPr>
            <a:r>
              <a:rPr>
                <a:latin typeface="Courier"/>
              </a:rPr>
              <a:t>['CompActivation', 'CompBlended', 'CompProbability', '__class__', '__delattr__', '__dict__', '__dir__', '__doc__', '__eq__', '__format__', '__ge__', '__getattribute__', '__gt__', '__hash__', '__init__', '__init_subclass__', '__le__', '__lt__', '__module__', '__ne__', '__new__', '__reduce__', '__reduce_ex__', '__repr__', '__setattr__', '__sizeof__', '__str__', '__subclasshook__', '__weakref__', 'choose', 'equal_delay_feedback', 'get_similarity', 'instances', 'make_noise', 'mkid', 'populate_at', 'prepopulate', 'reset', 'respond', 'similarity']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vars(Agent)</a:t>
            </a:r>
          </a:p>
          <a:p>
            <a:pPr lvl="0" indent="0">
              <a:buNone/>
            </a:pPr>
            <a:r>
              <a:rPr>
                <a:latin typeface="Courier"/>
              </a:rPr>
              <a:t>mappingproxy({'__module__': 'speedyibl.speedyibl', 'mkid': 0, '__init__': &lt;function Agent.__init__ at 0x128d23430&gt;, 'respond': &lt;function Agent.respond at 0x128dbb1f0&gt;, 'populate_at': &lt;function Agent.populate_at at 0x128dbb280&gt;, 'make_noise': &lt;function Agent.make_noise at 0x128dbb310&gt;, 'choose': &lt;function Agent.choose at 0x128dbb3a0&gt;, 'reset': &lt;function Agent.reset at 0x128dbb430&gt;, 'instances': &lt;function Agent.instances at 0x128dbb4c0&gt;, 'prepopulate': &lt;function Agent.prepopulate at 0x128dbb550&gt;, 'similarity': &lt;function Agent.similarity at 0x128dbb5e0&gt;, 'get_similarity': &lt;function Agent.get_similarity at 0x128dbb670&gt;, 'equal_delay_feedback': &lt;function Agent.equal_delay_feedback at 0x128dbb700&gt;, 'CompActivation': &lt;function Agent.CompActivation at 0x128dbb790&gt;, 'CompProbability': &lt;function Agent.CompProbability at 0x128dbb820&gt;, 'CompBlended': &lt;function Agent.CompBlended at 0x128dbb8b0&gt;, '__dict__': &lt;attribute '__dict__' of 'Agent' objects&gt;, '__weakref__': &lt;attribute '__weakref__' of 'Agent' objects&gt;, '__doc__': None})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SpeedyIBL for Binary Choice Task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nary_cho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Complex, Dynamic Decision Making (DDM)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02_Exercise_BinaryChoice.ipynb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Binary Choice Task</a:t>
            </a:r>
          </a:p>
        </p:txBody>
      </p:sp>
      <p:pic>
        <p:nvPicPr>
          <p:cNvPr descr="images/binary_cy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Choose one of two options: </a:t>
            </a:r>
            <a:r>
              <a:rPr b="1"/>
              <a:t>Option A</a:t>
            </a:r>
            <a:r>
              <a:rPr/>
              <a:t> or </a:t>
            </a:r>
            <a:r>
              <a:rPr b="1"/>
              <a:t>Option B</a:t>
            </a:r>
          </a:p>
          <a:p>
            <a:pPr lvl="1"/>
            <a:r>
              <a:rPr/>
              <a:t>One option is </a:t>
            </a:r>
            <a:r>
              <a:rPr b="1"/>
              <a:t>SAFE,</a:t>
            </a:r>
            <a:r>
              <a:rPr/>
              <a:t> always yielding a fixed medium outcome (3)</a:t>
            </a:r>
          </a:p>
          <a:p>
            <a:pPr lvl="1"/>
            <a:r>
              <a:rPr/>
              <a:t>One option is </a:t>
            </a:r>
            <a:r>
              <a:rPr b="1"/>
              <a:t>RISKY,</a:t>
            </a:r>
            <a:r>
              <a:rPr/>
              <a:t> yielding a high outcome (4) with probability of 0.8, and a low outcome (0) with the complementary probability of 0.2</a:t>
            </a:r>
          </a:p>
          <a:p>
            <a:pPr lvl="0"/>
            <a:r>
              <a:rPr b="1"/>
              <a:t>Single-state</a:t>
            </a:r>
            <a:r>
              <a:rPr/>
              <a:t> with </a:t>
            </a:r>
            <a:r>
              <a:rPr b="1"/>
              <a:t>immediate</a:t>
            </a:r>
            <a:r>
              <a:rPr/>
              <a:t> feedback task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Create an Environment for the Binary Choice Task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nvironm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Defining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Define a list of options for the agent to choose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options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] </a:t>
            </a:r>
            <a:r>
              <a:rPr>
                <a:solidFill>
                  <a:srgbClr val="5E5E5E"/>
                </a:solidFill>
                <a:latin typeface="Courier"/>
              </a:rPr>
              <a:t># A is the safe option while B is the risky one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Defining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Define the reward for choosing an option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random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def reward(choice):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if 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elif random.random() </a:t>
            </a:r>
            <a:r>
              <a:rPr>
                <a:solidFill>
                  <a:srgbClr val="5E5E5E"/>
                </a:solidFill>
                <a:latin typeface="Courier"/>
              </a:rPr>
              <a:t>&lt;=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else: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return r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Putting Together in Class </a:t>
            </a:r>
            <a:r>
              <a:rPr>
                <a:latin typeface="Courier"/>
              </a:rPr>
              <a:t>BinaryChoice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random 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class BinaryChoice: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def </a:t>
            </a:r>
            <a:r>
              <a:rPr>
                <a:solidFill>
                  <a:srgbClr val="4758AB"/>
                </a:solidFill>
                <a:latin typeface="Courier"/>
              </a:rPr>
              <a:t>__init__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.options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def reward(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, choice):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if 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elif random.random() </a:t>
            </a:r>
            <a:r>
              <a:rPr>
                <a:solidFill>
                  <a:srgbClr val="5E5E5E"/>
                </a:solidFill>
                <a:latin typeface="Courier"/>
              </a:rPr>
              <a:t>&lt;=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else: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return r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Declare an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env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BinaryChoice()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Building an Agent for the Binary Choice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an IBL agent for the binary choice task:</a:t>
            </a:r>
          </a:p>
          <a:p>
            <a:pPr lvl="0"/>
            <a:r>
              <a:rPr/>
              <a:t>Indicating a value of </a:t>
            </a:r>
            <a:r>
              <a:rPr>
                <a:latin typeface="Courier"/>
              </a:rPr>
              <a:t>default_utility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from</a:t>
            </a:r>
            <a:r>
              <a:rPr>
                <a:solidFill>
                  <a:srgbClr val="003B4F"/>
                </a:solidFill>
                <a:latin typeface="Courier"/>
              </a:rPr>
              <a:t> speedyibl </a:t>
            </a: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Agent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agent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Agent(default_utility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4.4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/>
              <a:t>Indicating values for parameters, e.g. </a:t>
            </a:r>
            <a:r>
              <a:rPr>
                <a:latin typeface="Courier"/>
              </a:rPr>
              <a:t>noise</a:t>
            </a:r>
            <a:r>
              <a:rPr/>
              <a:t> and </a:t>
            </a:r>
            <a:r>
              <a:rPr>
                <a:latin typeface="Courier"/>
              </a:rPr>
              <a:t>decay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Agent(default_utility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4.4</a:t>
            </a:r>
            <a:r>
              <a:rPr>
                <a:solidFill>
                  <a:srgbClr val="003B4F"/>
                </a:solidFill>
                <a:latin typeface="Courier"/>
              </a:rPr>
              <a:t>, noise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decay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ynam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1193800"/>
            <a:ext cx="3848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Dynamic and sequential multi-attribute decisions that are interdependent over-time</a:t>
            </a:r>
          </a:p>
          <a:p>
            <a:pPr lvl="0"/>
            <a:r>
              <a:rPr/>
              <a:t>High uncertainty and change at different time scales </a:t>
            </a:r>
          </a:p>
          <a:p>
            <a:pPr lvl="0"/>
            <a:r>
              <a:rPr/>
              <a:t>Dynamic allocation of limited resources (time, drones, people)</a:t>
            </a:r>
          </a:p>
          <a:p>
            <a:pPr lvl="0"/>
            <a:r>
              <a:rPr/>
              <a:t>There is not enough time for considering all alternatives before making a choice</a:t>
            </a:r>
          </a:p>
          <a:p>
            <a:pPr lvl="0"/>
            <a:r>
              <a:rPr/>
              <a:t>Human cognitive abilities (attention, memory) are limited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Interactions Between the Agent and the Task: Actions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ac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8229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Choose 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Make the agent choose one of two options: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Interactions Between the Agent and the Task: Observations and Rewards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actions_obs_rewar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54200"/>
            <a:ext cx="82296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Observe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After choosing one option, the agent observes the reward and stores an instance in memory using the function </a:t>
            </a:r>
            <a:r>
              <a:rPr>
                <a:latin typeface="Courier"/>
              </a:rPr>
              <a:t>respond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agent.respond(r)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View the Agent’s Memory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To see how instances are stored in the memory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agent.instances()</a:t>
            </a:r>
          </a:p>
          <a:p>
            <a:pPr lvl="0" indent="0">
              <a:buNone/>
            </a:pPr>
            <a:r>
              <a:rPr>
                <a:latin typeface="Courier"/>
              </a:rPr>
              <a:t>option      outcome  occurences
--------  ---------  ------------
A               3    [1]
A               4.4  [0]</a:t>
            </a:r>
          </a:p>
          <a:p>
            <a:pPr lvl="0"/>
            <a:r>
              <a:rPr/>
              <a:t>Example:</a:t>
            </a:r>
          </a:p>
        </p:txBody>
      </p:sp>
      <p:pic>
        <p:nvPicPr>
          <p:cNvPr descr="images/memor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IBL Agent’s Decision Mechanisms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Activation of Each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print(agent.CompActivation(agent.t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(array([-1.12461185, -0.02808314]), array([3. , 4.4]))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print(agent.CompActivation(agent.t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(array([-0.30075349]), array([4.4]))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Probability of Retrieving Each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print(agent.CompProbability(agent.t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"A"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(array([0.33551927, 0.66448073]), array([3. , 4.4]))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print(agent.CompProbability(agent.t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(array([1.]), array([4.4]))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Machine AI and Complex Societal DDM Problems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Blended Value for Each 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print(agent.CompBlended(agent.t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env.options))</a:t>
            </a:r>
          </a:p>
          <a:p>
            <a:pPr lvl="0" indent="0">
              <a:buNone/>
            </a:pPr>
            <a:r>
              <a:rPr>
                <a:latin typeface="Courier"/>
              </a:rPr>
              <a:t>[(3.0554018307120105, 0), (4.4, 1)]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Simulating Choices for Many Rounds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Let the agent play 100 rounds (trials) for the binary choice task</a:t>
            </a:r>
          </a:p>
          <a:p>
            <a:pPr lvl="1"/>
            <a:r>
              <a:rPr/>
              <a:t>Each round includes </a:t>
            </a:r>
            <a:r>
              <a:rPr i="1"/>
              <a:t>choosing</a:t>
            </a:r>
            <a:r>
              <a:rPr/>
              <a:t> one option, </a:t>
            </a:r>
            <a:r>
              <a:rPr i="1"/>
              <a:t>observing</a:t>
            </a:r>
            <a:r>
              <a:rPr/>
              <a:t> the reward, and </a:t>
            </a:r>
            <a:r>
              <a:rPr i="1"/>
              <a:t>storing</a:t>
            </a:r>
            <a:r>
              <a:rPr/>
              <a:t> the instance</a:t>
            </a:r>
          </a:p>
        </p:txBody>
      </p:sp>
      <p:pic>
        <p:nvPicPr>
          <p:cNvPr descr="images/roun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Simulating Choices for Many Rounds: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rounds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number of rounds (trials)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pmax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for i in range(rounds):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 </a:t>
            </a:r>
            <a:r>
              <a:rPr>
                <a:solidFill>
                  <a:srgbClr val="5E5E5E"/>
                </a:solidFill>
                <a:latin typeface="Courier"/>
              </a:rPr>
              <a:t># choose one option from the list of options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 </a:t>
            </a:r>
            <a:r>
              <a:rPr>
                <a:solidFill>
                  <a:srgbClr val="5E5E5E"/>
                </a:solidFill>
                <a:latin typeface="Courier"/>
              </a:rPr>
              <a:t># observe the reward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agent.respond(r) </a:t>
            </a:r>
            <a:r>
              <a:rPr>
                <a:solidFill>
                  <a:srgbClr val="5E5E5E"/>
                </a:solidFill>
                <a:latin typeface="Courier"/>
              </a:rPr>
              <a:t># store the instance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pmax.append(choice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print(</a:t>
            </a:r>
            <a:r>
              <a:rPr>
                <a:solidFill>
                  <a:srgbClr val="20794D"/>
                </a:solidFill>
                <a:latin typeface="Courier"/>
              </a:rPr>
              <a:t>f"P(Max): </a:t>
            </a:r>
            <a:r>
              <a:rPr>
                <a:solidFill>
                  <a:srgbClr val="5E5E5E"/>
                </a:solidFill>
                <a:latin typeface="Courier"/>
              </a:rPr>
              <a:t>{</a:t>
            </a:r>
            <a:r>
              <a:rPr>
                <a:solidFill>
                  <a:srgbClr val="003B4F"/>
                </a:solidFill>
                <a:latin typeface="Courier"/>
              </a:rPr>
              <a:t>sum(pmax)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rounds</a:t>
            </a:r>
            <a:r>
              <a:rPr>
                <a:solidFill>
                  <a:srgbClr val="5E5E5E"/>
                </a:solidFill>
                <a:latin typeface="Courier"/>
              </a:rPr>
              <a:t>}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P(Max): 0.92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Simulating Choices for Many Runs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Let’s have 500 runs (500 subjects) playing 100 rounds of the task</a:t>
            </a:r>
          </a:p>
        </p:txBody>
      </p:sp>
      <p:pic>
        <p:nvPicPr>
          <p:cNvPr descr="images/ru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Simulating Choices for Many Runs: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runs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rounds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number of rounds (trials)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pmax_per_run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for j in range(runs):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agent.reset() </a:t>
            </a:r>
            <a:r>
              <a:rPr>
                <a:solidFill>
                  <a:srgbClr val="5E5E5E"/>
                </a:solidFill>
                <a:latin typeface="Courier"/>
              </a:rPr>
              <a:t># clear the memory for a new run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for i in range(rounds):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 </a:t>
            </a:r>
            <a:r>
              <a:rPr>
                <a:solidFill>
                  <a:srgbClr val="5E5E5E"/>
                </a:solidFill>
                <a:latin typeface="Courier"/>
              </a:rPr>
              <a:t># choose one option from the list of options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 </a:t>
            </a:r>
            <a:r>
              <a:rPr>
                <a:solidFill>
                  <a:srgbClr val="5E5E5E"/>
                </a:solidFill>
                <a:latin typeface="Courier"/>
              </a:rPr>
              <a:t># observe the reward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agent.respond(r) </a:t>
            </a:r>
            <a:r>
              <a:rPr>
                <a:solidFill>
                  <a:srgbClr val="5E5E5E"/>
                </a:solidFill>
                <a:latin typeface="Courier"/>
              </a:rPr>
              <a:t># store the instance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pmax.append(choice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pmax_per_run.append(pmax)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Plotting Performance (PMAX) over Rounds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matplotlib.pyplot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plt</a:t>
            </a:r>
            <a:br/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plt.figure(figsize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3.5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plt.plot(range(rounds), np.mean(pmax_per_run,axis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), color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'darkgreen'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markersize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linestyle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'--'</a:t>
            </a:r>
            <a:r>
              <a:rPr>
                <a:solidFill>
                  <a:srgbClr val="003B4F"/>
                </a:solidFill>
                <a:latin typeface="Courier"/>
              </a:rPr>
              <a:t>, label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'speedyIBL'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plt.xlabel(</a:t>
            </a:r>
            <a:r>
              <a:rPr>
                <a:solidFill>
                  <a:srgbClr val="20794D"/>
                </a:solidFill>
                <a:latin typeface="Courier"/>
              </a:rPr>
              <a:t>'Round'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plt.ylabel(</a:t>
            </a:r>
            <a:r>
              <a:rPr>
                <a:solidFill>
                  <a:srgbClr val="20794D"/>
                </a:solidFill>
                <a:latin typeface="Courier"/>
              </a:rPr>
              <a:t>'PMAX'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plt.title(</a:t>
            </a:r>
            <a:r>
              <a:rPr>
                <a:solidFill>
                  <a:srgbClr val="20794D"/>
                </a:solidFill>
                <a:latin typeface="Courier"/>
              </a:rPr>
              <a:t>'Performance'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plt.ylim(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(0.0, 1.0)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plt.grid(</a:t>
            </a:r>
            <a:r>
              <a:rPr>
                <a:solidFill>
                  <a:srgbClr val="111111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plt.show()</a:t>
            </a:r>
          </a:p>
        </p:txBody>
      </p:sp>
      <p:pic>
        <p:nvPicPr>
          <p:cNvPr descr="2023CLIHC-Speedy-IBL-Workshop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09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 1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Simulate the effect of the IBL model inputs in the Binary Choice Task</a:t>
            </a:r>
          </a:p>
          <a:p>
            <a:pPr lvl="1"/>
            <a:r>
              <a:rPr>
                <a:latin typeface="Courier"/>
              </a:rPr>
              <a:t>default_utility</a:t>
            </a:r>
            <a:r>
              <a:rPr/>
              <a:t> of 3, </a:t>
            </a:r>
            <a:r>
              <a:rPr>
                <a:latin typeface="Courier"/>
              </a:rPr>
              <a:t>noise</a:t>
            </a:r>
            <a:r>
              <a:rPr/>
              <a:t> of 0.25, and </a:t>
            </a:r>
            <a:r>
              <a:rPr>
                <a:latin typeface="Courier"/>
              </a:rPr>
              <a:t>decay</a:t>
            </a:r>
            <a:r>
              <a:rPr/>
              <a:t> of 0.5</a:t>
            </a:r>
          </a:p>
          <a:p>
            <a:pPr lvl="1"/>
            <a:r>
              <a:rPr>
                <a:latin typeface="Courier"/>
              </a:rPr>
              <a:t>default_utility</a:t>
            </a:r>
            <a:r>
              <a:rPr/>
              <a:t> of 4.4, </a:t>
            </a:r>
            <a:r>
              <a:rPr>
                <a:latin typeface="Courier"/>
              </a:rPr>
              <a:t>noise</a:t>
            </a:r>
            <a:r>
              <a:rPr/>
              <a:t> of 0.5, and </a:t>
            </a:r>
            <a:r>
              <a:rPr>
                <a:latin typeface="Courier"/>
              </a:rPr>
              <a:t>decay</a:t>
            </a:r>
            <a:r>
              <a:rPr/>
              <a:t> of 0.8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 2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table below from (Hertwig et al., 2004) presents the proportion of maximization obtained from experimentation in </a:t>
            </a:r>
            <a:r>
              <a:rPr b="1"/>
              <a:t>Humans</a:t>
            </a:r>
          </a:p>
          <a:p>
            <a:pPr lvl="1"/>
            <a:r>
              <a:rPr/>
              <a:t>Simulate the Problem 5</a:t>
            </a:r>
          </a:p>
          <a:p>
            <a:pPr lvl="1"/>
            <a:r>
              <a:rPr/>
              <a:t>Compare the IBL agents’ PMAX vs. Humans’ PMAX (Pmax2 column)</a:t>
            </a:r>
          </a:p>
        </p:txBody>
      </p:sp>
      <p:pic>
        <p:nvPicPr>
          <p:cNvPr descr="images/human_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35100"/>
            <a:ext cx="5105400" cy="191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ocieta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40386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Machine AI is supporting complex DDM problems in multiple ways — aggregating data, detecting patterns, and forecasting and projecting events based on data</a:t>
            </a:r>
          </a:p>
          <a:p>
            <a:pPr lvl="0"/>
            <a:r>
              <a:rPr/>
              <a:t>But often there is not enough data, particularly regarding high-level decisions</a:t>
            </a:r>
          </a:p>
          <a:p>
            <a:pPr lvl="1"/>
            <a:r>
              <a:rPr/>
              <a:t>Requires a deep understanding of context, consideration of multiple and possibly conflicting factors and their consequences</a:t>
            </a:r>
          </a:p>
          <a:p>
            <a:pPr lvl="1"/>
            <a:r>
              <a:rPr/>
              <a:t>The incorporation of ethical and moral trade-offs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Building an IBL Model for the Iowa Gambling Task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 History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Developed by researchers to study risky decision making (Bechara et al., 1994)</a:t>
            </a:r>
          </a:p>
          <a:p>
            <a:pPr lvl="0"/>
            <a:r>
              <a:rPr/>
              <a:t>Widely used to study human cognition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 Demo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play the demo of game: </a:t>
            </a:r>
            <a:r>
              <a:rPr>
                <a:hlinkClick r:id="rId2"/>
              </a:rPr>
              <a:t>https://www.psytoolkit.org/experiment-library/igt.html</a:t>
            </a:r>
          </a:p>
          <a:p>
            <a:pPr lvl="0"/>
            <a:r>
              <a:rPr/>
              <a:t>4 decks of cards (A, B, C, and D).</a:t>
            </a:r>
          </a:p>
          <a:p>
            <a:pPr lvl="0"/>
            <a:r>
              <a:rPr/>
              <a:t>Participants started with a “loan” of $2000 and were told to make a profit.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Task: Choices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Participants had to choose 100 cards in total, one at the time. Each time they choose a card, they get feedback about winning and/or losing some money.</a:t>
            </a:r>
          </a:p>
          <a:p>
            <a:pPr lvl="0"/>
            <a:r>
              <a:rPr/>
              <a:t>They did not know what each card would yield in advance (i.e., a lottery).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Task Environment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Decks A and B always yielded $100</a:t>
            </a:r>
          </a:p>
          <a:p>
            <a:pPr lvl="0"/>
            <a:r>
              <a:rPr/>
              <a:t>Decks C and D always yielded $50</a:t>
            </a:r>
          </a:p>
          <a:p>
            <a:pPr lvl="0"/>
            <a:r>
              <a:rPr/>
              <a:t>For each card chosen, there is a 50% chance of having to pay a penalty as well. For decks A and B, the penalty is $250, whereas for decks C and D it is $50.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03_Exercise_IowaGambling.ipynb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1270000">
              <a:buNone/>
            </a:pPr>
            <a:r>
              <a:rPr sz="2000"/>
              <a:t>The ultimate </a:t>
            </a:r>
            <a:r>
              <a:rPr sz="2000" b="1"/>
              <a:t>responsibility for complex decisions lies, and </a:t>
            </a:r>
            <a:r>
              <a:rPr sz="2000" b="1" i="1"/>
              <a:t>will continue to lie</a:t>
            </a:r>
            <a:r>
              <a:rPr sz="2000" b="1"/>
              <a:t>, with humans.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Install and import </a:t>
            </a:r>
            <a:r>
              <a:rPr>
                <a:latin typeface="Courier"/>
              </a:rPr>
              <a:t>speedyibl</a:t>
            </a:r>
          </a:p>
          <a:p>
            <a:pPr lvl="0" indent="-342900" marL="342900">
              <a:buAutoNum type="arabicPeriod"/>
            </a:pPr>
            <a:r>
              <a:rPr/>
              <a:t>Define an IBL agent</a:t>
            </a:r>
          </a:p>
          <a:p>
            <a:pPr lvl="0" indent="-342900" marL="342900">
              <a:buAutoNum type="arabicPeriod"/>
            </a:pPr>
            <a:r>
              <a:rPr/>
              <a:t>Define list of options</a:t>
            </a:r>
          </a:p>
          <a:p>
            <a:pPr lvl="0" indent="-342900" marL="342900">
              <a:buAutoNum type="arabicPeriod"/>
            </a:pPr>
            <a:r>
              <a:rPr/>
              <a:t>Choose option from list of options</a:t>
            </a:r>
          </a:p>
          <a:p>
            <a:pPr lvl="0" indent="-342900" marL="342900">
              <a:buAutoNum type="arabicPeriod"/>
            </a:pPr>
            <a:r>
              <a:rPr/>
              <a:t>Store the observed reward to memory of the agent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Steps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6" type="arabicPeriod"/>
            </a:pPr>
            <a:r>
              <a:rPr/>
              <a:t>Run the simulation and observe the plots for </a:t>
            </a:r>
            <a:r>
              <a:rPr>
                <a:latin typeface="Courier"/>
              </a:rPr>
              <a:t>default_utility=110</a:t>
            </a:r>
            <a:r>
              <a:rPr/>
              <a:t> and </a:t>
            </a:r>
            <a:r>
              <a:rPr>
                <a:latin typeface="Courier"/>
              </a:rPr>
              <a:t>default_utility=10</a:t>
            </a:r>
          </a:p>
          <a:p>
            <a:pPr lvl="0" indent="-342900" marL="342900">
              <a:buAutoNum startAt="6" type="arabicPeriod"/>
            </a:pPr>
            <a:r>
              <a:rPr/>
              <a:t>Vary the noise and decay parameters and plot the </a:t>
            </a:r>
            <a:r>
              <a:rPr>
                <a:latin typeface="Courier"/>
              </a:rPr>
              <a:t>PMAX</a:t>
            </a:r>
            <a:r>
              <a:rPr/>
              <a:t> and </a:t>
            </a:r>
            <a:r>
              <a:rPr>
                <a:latin typeface="Courier"/>
              </a:rPr>
              <a:t>AverageReward</a:t>
            </a:r>
            <a:r>
              <a:rPr/>
              <a:t> over rounds with </a:t>
            </a:r>
            <a:r>
              <a:rPr>
                <a:latin typeface="Courier"/>
              </a:rPr>
              <a:t>default_utility=110</a:t>
            </a:r>
          </a:p>
          <a:p>
            <a:pPr lvl="0" indent="-342900" marL="342900">
              <a:buAutoNum startAt="6" type="arabicPeriod"/>
            </a:pPr>
            <a:r>
              <a:rPr/>
              <a:t>Run the simulation for varied parameter values and plot results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04_Solution_IowaGambling.ipynb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Additional Applications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Gridworld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sequential decision making problem wherein a decision maker navigates through a grid by making sequential decisions about which actions to take (Up, Down, Left, Right) to search for a target and avoid obstacles</a:t>
            </a:r>
          </a:p>
          <a:p>
            <a:pPr lvl="1"/>
            <a:r>
              <a:rPr/>
              <a:t>Dimension of environment: 3 x 4 grid that contains an obstacle (black cell)</a:t>
            </a:r>
          </a:p>
          <a:p>
            <a:pPr lvl="1"/>
            <a:r>
              <a:rPr/>
              <a:t>Decision maker starts at an initial position (marked Start) and has a 25-step limit</a:t>
            </a:r>
          </a:p>
          <a:p>
            <a:pPr lvl="1"/>
            <a:r>
              <a:rPr/>
              <a:t>One target which yields 1 point if the decision maker found it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IBL Model for Gridworld Environment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Delayed feedback as a result of sequence of choices as opposed to a single choice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agent.equal_delay_feedback(reward, episode_history)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Instance-Based Learning Theory: Using the SpeedyIBL Library to Construct Computational Models</dc:title>
  <dc:creator>Erin H. Bugbee; Thuy Ngoc Nguyen; Cleotilde Gonzalez</dc:creator>
  <cp:keywords/>
  <dcterms:created xsi:type="dcterms:W3CDTF">2023-10-27T14:37:23Z</dcterms:created>
  <dcterms:modified xsi:type="dcterms:W3CDTF">2023-10-27T14:37:23Z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references.bib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sl">
    <vt:lpwstr>apa-single-spaced.csl</vt:lpwstr>
  </property>
  <property fmtid="{D5CDD505-2E9C-101B-9397-08002B2CF9AE}" pid="9" name="editor">
    <vt:lpwstr>visual</vt:lpwstr>
  </property>
  <property fmtid="{D5CDD505-2E9C-101B-9397-08002B2CF9AE}" pid="10" name="execut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logo">
    <vt:lpwstr>images/ddmlablogo.png</vt:lpwstr>
  </property>
  <property fmtid="{D5CDD505-2E9C-101B-9397-08002B2CF9AE}" pid="16" name="subtitle">
    <vt:lpwstr>CLIHC 2023, Puebla, Mexico</vt:lpwstr>
  </property>
  <property fmtid="{D5CDD505-2E9C-101B-9397-08002B2CF9AE}" pid="17" name="toc-title">
    <vt:lpwstr>Table of contents</vt:lpwstr>
  </property>
</Properties>
</file>